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a-ES-valencia" sz="2000" spc="-1" strike="noStrike">
                <a:latin typeface="Arial"/>
              </a:rPr>
              <a:t>Click to edit the notes format</a:t>
            </a:r>
            <a:endParaRPr b="0" lang="ca-ES-valencia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a-ES-valencia" sz="1400" spc="-1" strike="noStrike">
                <a:latin typeface="Times New Roman"/>
              </a:rPr>
              <a:t>&lt;header&gt;</a:t>
            </a:r>
            <a:endParaRPr b="0" lang="ca-ES-valencia" sz="14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ca-ES-valenci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ca-ES-valencia" sz="1400" spc="-1" strike="noStrike">
                <a:latin typeface="Times New Roman"/>
              </a:rPr>
              <a:t>&lt;date/time&gt;</a:t>
            </a:r>
            <a:endParaRPr b="0" lang="ca-ES-valencia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ca-ES-valencia" sz="1400" spc="-1" strike="noStrike">
                <a:latin typeface="Times New Roman"/>
              </a:defRPr>
            </a:lvl1pPr>
          </a:lstStyle>
          <a:p>
            <a:r>
              <a:rPr b="0" lang="ca-ES-valencia" sz="1400" spc="-1" strike="noStrike">
                <a:latin typeface="Times New Roman"/>
              </a:rPr>
              <a:t>&lt;footer&gt;</a:t>
            </a:r>
            <a:endParaRPr b="0" lang="ca-ES-valencia" sz="1400" spc="-1" strike="noStrike"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ca-ES-valenci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4C73F74-A32F-4F1F-8A38-C327FE89E163}" type="slidenum">
              <a:rPr b="0" lang="ca-ES-valencia" sz="1400" spc="-1" strike="noStrike">
                <a:latin typeface="Times New Roman"/>
              </a:rPr>
              <a:t>&lt;number&gt;</a:t>
            </a:fld>
            <a:endParaRPr b="0" lang="ca-ES-valenci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ca-ES-valencia" sz="20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7569B0-52EB-46AA-B038-588A5936F089}" type="slidenum">
              <a:rPr b="0" lang="en-US" sz="1200" spc="-1" strike="noStrike">
                <a:latin typeface="Times New Roman"/>
              </a:rPr>
              <a:t>&lt;number&gt;</a:t>
            </a:fld>
            <a:endParaRPr b="0" lang="ca-ES-valencia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ca-ES-valencia" sz="20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FE275C-4664-489B-A482-A2F5C6817BE9}" type="slidenum">
              <a:rPr b="0" lang="en-US" sz="1200" spc="-1" strike="noStrike">
                <a:latin typeface="Times New Roman"/>
              </a:rPr>
              <a:t>&lt;number&gt;</a:t>
            </a:fld>
            <a:endParaRPr b="0" lang="ca-ES-valencia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ca-ES-valencia" sz="20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605B72-F6E5-4917-B5F2-348A8EE86C64}" type="slidenum">
              <a:rPr b="0" lang="en-US" sz="1200" spc="-1" strike="noStrike">
                <a:latin typeface="Times New Roman"/>
              </a:rPr>
              <a:t>&lt;number&gt;</a:t>
            </a:fld>
            <a:endParaRPr b="0" lang="ca-ES-valencia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ca-ES-valencia" sz="2000" spc="-1" strike="noStrike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800350-1235-4C83-BD4F-295DA241AA18}" type="slidenum">
              <a:rPr b="0" lang="en-US" sz="1200" spc="-1" strike="noStrike">
                <a:latin typeface="Times New Roman"/>
              </a:rPr>
              <a:t>&lt;number&gt;</a:t>
            </a:fld>
            <a:endParaRPr b="0" lang="ca-ES-valencia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ca-ES-valencia" sz="20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7D5F022-5A5D-4B6A-BF44-E4417E84F9F6}" type="slidenum">
              <a:rPr b="0" lang="en-US" sz="1200" spc="-1" strike="noStrike">
                <a:latin typeface="Times New Roman"/>
              </a:rPr>
              <a:t>&lt;number&gt;</a:t>
            </a:fld>
            <a:endParaRPr b="0" lang="ca-ES-valencia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ca-ES-valencia" sz="20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606D58-A9D9-48DC-91DB-B5E1A960EBCE}" type="slidenum">
              <a:rPr b="0" lang="en-US" sz="1200" spc="-1" strike="noStrike">
                <a:latin typeface="Times New Roman"/>
              </a:rPr>
              <a:t>&lt;number&gt;</a:t>
            </a:fld>
            <a:endParaRPr b="0" lang="ca-ES-valencia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ca-ES-valencia" sz="2000" spc="-1" strike="noStrike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434996-9A7E-4D74-B0A9-8593D0AF6C17}" type="slidenum">
              <a:rPr b="0" lang="en-US" sz="1200" spc="-1" strike="noStrike">
                <a:latin typeface="Times New Roman"/>
              </a:rPr>
              <a:t>&lt;number&gt;</a:t>
            </a:fld>
            <a:endParaRPr b="0" lang="ca-ES-valencia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ca-ES-valencia" sz="2000" spc="-1" strike="noStrike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31566F-0A9B-4A86-861A-CFCCF5A2D8FF}" type="slidenum">
              <a:rPr b="0" lang="en-US" sz="1200" spc="-1" strike="noStrike">
                <a:latin typeface="Times New Roman"/>
              </a:rPr>
              <a:t>&lt;number&gt;</a:t>
            </a:fld>
            <a:endParaRPr b="0" lang="ca-ES-valenci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ca-ES-valencia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ca-ES-valencia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ca-ES-valencia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ca-ES-valencia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ca-ES-valencia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ca-ES-valencia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edit the </a:t>
            </a: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title text </a:t>
            </a: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ca-ES-valencia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Click to edit the title </a:t>
            </a:r>
            <a:r>
              <a:rPr b="0" lang="ca-ES-valencia" sz="4400" spc="-1" strike="noStrike">
                <a:solidFill>
                  <a:srgbClr val="000000"/>
                </a:solidFill>
                <a:latin typeface="Calibri Light"/>
              </a:rPr>
              <a:t>text format</a:t>
            </a:r>
            <a:endParaRPr b="0" lang="ca-ES-valencia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ca-ES-valencia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ca-ES-valencia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-valencia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ca-ES-valencia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85.xml"/><Relationship Id="rId7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864000" y="1980360"/>
            <a:ext cx="9244440" cy="20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849"/>
              </a:lnSpc>
              <a:buNone/>
              <a:tabLst>
                <a:tab algn="l" pos="0"/>
              </a:tabLst>
            </a:pPr>
            <a:r>
              <a:rPr b="0" lang="en-US" sz="6300" spc="-1" strike="noStrike">
                <a:solidFill>
                  <a:srgbClr val="1f1e1e"/>
                </a:solidFill>
                <a:latin typeface="Red Hat Text"/>
                <a:ea typeface="Red Hat Text"/>
              </a:rPr>
              <a:t>Convertint RGB a Hexadecimal i Binari</a:t>
            </a:r>
            <a:endParaRPr b="0" lang="ca-ES-valencia" sz="6300" spc="-1" strike="noStrike"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864000" y="4354560"/>
            <a:ext cx="924444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Un RGB es composa de 3 decimals inferiors a 255. Agafem l'exemple RGB (123, 17, 22) i el passem a hexadecimal. Les dos són coficacions usades per interfícies i programes. Després el traduim a binari que es com es guarden a la máquina.</a:t>
            </a:r>
            <a:endParaRPr b="0" lang="ca-ES-valencia" sz="1900" spc="-1" strike="noStrike">
              <a:latin typeface="Arial"/>
            </a:endParaRPr>
          </a:p>
        </p:txBody>
      </p:sp>
      <p:sp>
        <p:nvSpPr>
          <p:cNvPr id="337" name="Shape 2"/>
          <p:cNvSpPr/>
          <p:nvPr/>
        </p:nvSpPr>
        <p:spPr>
          <a:xfrm>
            <a:off x="864000" y="5835960"/>
            <a:ext cx="394560" cy="394560"/>
          </a:xfrm>
          <a:prstGeom prst="roundRect">
            <a:avLst>
              <a:gd name="adj" fmla="val 23151155"/>
            </a:avLst>
          </a:prstGeom>
          <a:solidFill>
            <a:srgbClr val="066514"/>
          </a:solidFill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 3"/>
          <p:cNvSpPr/>
          <p:nvPr/>
        </p:nvSpPr>
        <p:spPr>
          <a:xfrm>
            <a:off x="1005120" y="5984640"/>
            <a:ext cx="112320" cy="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751"/>
              </a:lnSpc>
              <a:buNone/>
              <a:tabLst>
                <a:tab algn="l" pos="0"/>
              </a:tabLst>
            </a:pPr>
            <a:r>
              <a:rPr b="0" lang="en-US" sz="750" spc="-1" strike="noStrike">
                <a:solidFill>
                  <a:srgbClr val="ffffff"/>
                </a:solidFill>
                <a:latin typeface="Roboto"/>
                <a:ea typeface="Roboto"/>
              </a:rPr>
              <a:t>TF</a:t>
            </a:r>
            <a:endParaRPr b="0" lang="ca-ES-valencia" sz="750" spc="-1" strike="noStrike">
              <a:latin typeface="Arial"/>
            </a:endParaRPr>
          </a:p>
        </p:txBody>
      </p:sp>
      <p:sp>
        <p:nvSpPr>
          <p:cNvPr id="339" name="Text 4"/>
          <p:cNvSpPr/>
          <p:nvPr/>
        </p:nvSpPr>
        <p:spPr>
          <a:xfrm>
            <a:off x="1382400" y="5817240"/>
            <a:ext cx="3183840" cy="4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b3535"/>
                </a:solidFill>
                <a:latin typeface="Roboto"/>
                <a:ea typeface="Roboto"/>
              </a:rPr>
              <a:t>by TOMAS FERRANDIS</a:t>
            </a:r>
            <a:endParaRPr b="0" lang="ca-ES-valenci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 0"/>
          <p:cNvSpPr/>
          <p:nvPr/>
        </p:nvSpPr>
        <p:spPr>
          <a:xfrm>
            <a:off x="968760" y="1842120"/>
            <a:ext cx="738504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700"/>
              </a:lnSpc>
              <a:buNone/>
              <a:tabLst>
                <a:tab algn="l" pos="0"/>
              </a:tabLst>
            </a:pPr>
            <a:r>
              <a:rPr b="0" lang="en-US" sz="4550" spc="-1" strike="noStrike">
                <a:solidFill>
                  <a:srgbClr val="1f1e1e"/>
                </a:solidFill>
                <a:latin typeface="Red Hat Text"/>
                <a:ea typeface="Red Hat Text"/>
              </a:rPr>
              <a:t>Fonaments del Sistema RGB</a:t>
            </a:r>
            <a:endParaRPr b="0" lang="ca-ES-valencia" sz="4550" spc="-1" strike="noStrike">
              <a:latin typeface="Arial"/>
            </a:endParaRPr>
          </a:p>
        </p:txBody>
      </p:sp>
      <p:sp>
        <p:nvSpPr>
          <p:cNvPr id="341" name="Text 1"/>
          <p:cNvSpPr/>
          <p:nvPr/>
        </p:nvSpPr>
        <p:spPr>
          <a:xfrm>
            <a:off x="968760" y="3185280"/>
            <a:ext cx="2904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1f1e1e"/>
                </a:solidFill>
                <a:latin typeface="Red Hat Text"/>
                <a:ea typeface="Red Hat Text"/>
              </a:rPr>
              <a:t>Roig (R)</a:t>
            </a:r>
            <a:endParaRPr b="0" lang="ca-ES-valencia" sz="2250" spc="-1" strike="noStrike">
              <a:latin typeface="Arial"/>
            </a:endParaRPr>
          </a:p>
        </p:txBody>
      </p:sp>
      <p:sp>
        <p:nvSpPr>
          <p:cNvPr id="342" name="Text 2"/>
          <p:cNvSpPr/>
          <p:nvPr/>
        </p:nvSpPr>
        <p:spPr>
          <a:xfrm>
            <a:off x="968760" y="3795120"/>
            <a:ext cx="3828600" cy="19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En aquest cas és 123. Representa la intensitat del color vermell en una escala de 0 a 255, on 0 és l'absència total de vermell i 255 és la màxima intensitat.</a:t>
            </a:r>
            <a:endParaRPr b="0" lang="ca-ES-valencia" sz="1900" spc="-1" strike="noStrike">
              <a:latin typeface="Arial"/>
            </a:endParaRPr>
          </a:p>
        </p:txBody>
      </p:sp>
      <p:sp>
        <p:nvSpPr>
          <p:cNvPr id="343" name="Text 3"/>
          <p:cNvSpPr/>
          <p:nvPr/>
        </p:nvSpPr>
        <p:spPr>
          <a:xfrm>
            <a:off x="5407560" y="3185280"/>
            <a:ext cx="2904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1f1e1e"/>
                </a:solidFill>
                <a:latin typeface="Red Hat Text"/>
                <a:ea typeface="Red Hat Text"/>
              </a:rPr>
              <a:t>Verd (G)</a:t>
            </a:r>
            <a:endParaRPr b="0" lang="ca-ES-valencia" sz="2250" spc="-1" strike="noStrike">
              <a:latin typeface="Arial"/>
            </a:endParaRPr>
          </a:p>
        </p:txBody>
      </p:sp>
      <p:sp>
        <p:nvSpPr>
          <p:cNvPr id="344" name="Text 4"/>
          <p:cNvSpPr/>
          <p:nvPr/>
        </p:nvSpPr>
        <p:spPr>
          <a:xfrm>
            <a:off x="5407560" y="3795120"/>
            <a:ext cx="3828600" cy="19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El component verd té un valor de 17. Això indica una presència molt baixa de verd en el color final, contribuint a un to més fosc i vermellós.</a:t>
            </a:r>
            <a:endParaRPr b="0" lang="ca-ES-valencia" sz="1900" spc="-1" strike="noStrike">
              <a:latin typeface="Arial"/>
            </a:endParaRPr>
          </a:p>
        </p:txBody>
      </p:sp>
      <p:sp>
        <p:nvSpPr>
          <p:cNvPr id="345" name="Text 5"/>
          <p:cNvSpPr/>
          <p:nvPr/>
        </p:nvSpPr>
        <p:spPr>
          <a:xfrm>
            <a:off x="9846360" y="3185280"/>
            <a:ext cx="2904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1f1e1e"/>
                </a:solidFill>
                <a:latin typeface="Red Hat Text"/>
                <a:ea typeface="Red Hat Text"/>
              </a:rPr>
              <a:t>Blau (B)</a:t>
            </a:r>
            <a:endParaRPr b="0" lang="ca-ES-valencia" sz="2250" spc="-1" strike="noStrike">
              <a:latin typeface="Arial"/>
            </a:endParaRPr>
          </a:p>
        </p:txBody>
      </p:sp>
      <p:sp>
        <p:nvSpPr>
          <p:cNvPr id="346" name="Text 6"/>
          <p:cNvSpPr/>
          <p:nvPr/>
        </p:nvSpPr>
        <p:spPr>
          <a:xfrm>
            <a:off x="9846360" y="3795120"/>
            <a:ext cx="3828600" cy="23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Amb un valor de 22, el component blau també té una presència mínima. Això reforça el to vermell fosc del color resultant, amb molt poca influència dels altres components.</a:t>
            </a:r>
            <a:endParaRPr b="0" lang="ca-ES-valencia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 0"/>
          <p:cNvSpPr/>
          <p:nvPr/>
        </p:nvSpPr>
        <p:spPr>
          <a:xfrm>
            <a:off x="968760" y="598680"/>
            <a:ext cx="865080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1f1e1e"/>
                </a:solidFill>
                <a:latin typeface="Red Hat Text"/>
                <a:ea typeface="Red Hat Text"/>
              </a:rPr>
              <a:t>Conversió del Component Roig (R)</a:t>
            </a:r>
            <a:endParaRPr b="0" lang="ca-ES-valencia" sz="4000" spc="-1" strike="noStrike">
              <a:latin typeface="Arial"/>
            </a:endParaRPr>
          </a:p>
        </p:txBody>
      </p:sp>
      <p:sp>
        <p:nvSpPr>
          <p:cNvPr id="348" name="Shape 1"/>
          <p:cNvSpPr/>
          <p:nvPr/>
        </p:nvSpPr>
        <p:spPr>
          <a:xfrm>
            <a:off x="1280160" y="1565640"/>
            <a:ext cx="30240" cy="6068880"/>
          </a:xfrm>
          <a:prstGeom prst="roundRect">
            <a:avLst>
              <a:gd name="adj" fmla="val 107150"/>
            </a:avLst>
          </a:prstGeom>
          <a:solidFill>
            <a:srgbClr val="d9ce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Shape 2"/>
          <p:cNvSpPr/>
          <p:nvPr/>
        </p:nvSpPr>
        <p:spPr>
          <a:xfrm>
            <a:off x="1509840" y="2040120"/>
            <a:ext cx="761760" cy="30240"/>
          </a:xfrm>
          <a:prstGeom prst="roundRect">
            <a:avLst>
              <a:gd name="adj" fmla="val 107150"/>
            </a:avLst>
          </a:prstGeom>
          <a:solidFill>
            <a:srgbClr val="d9ce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Shape 3"/>
          <p:cNvSpPr/>
          <p:nvPr/>
        </p:nvSpPr>
        <p:spPr>
          <a:xfrm>
            <a:off x="1050480" y="1810440"/>
            <a:ext cx="489600" cy="48960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Text 4"/>
          <p:cNvSpPr/>
          <p:nvPr/>
        </p:nvSpPr>
        <p:spPr>
          <a:xfrm>
            <a:off x="1248120" y="1901520"/>
            <a:ext cx="9396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3b3535"/>
                </a:solidFill>
                <a:latin typeface="Red Hat Text"/>
                <a:ea typeface="Red Hat Text"/>
              </a:rPr>
              <a:t>1</a:t>
            </a:r>
            <a:endParaRPr b="0" lang="ca-ES-valencia" sz="2400" spc="-1" strike="noStrike">
              <a:latin typeface="Arial"/>
            </a:endParaRPr>
          </a:p>
        </p:txBody>
      </p:sp>
      <p:sp>
        <p:nvSpPr>
          <p:cNvPr id="352" name="Text 5"/>
          <p:cNvSpPr/>
          <p:nvPr/>
        </p:nvSpPr>
        <p:spPr>
          <a:xfrm>
            <a:off x="2492640" y="1783080"/>
            <a:ext cx="25610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3b3535"/>
                </a:solidFill>
                <a:latin typeface="Red Hat Text"/>
                <a:ea typeface="Red Hat Text"/>
              </a:rPr>
              <a:t>Pas 1: Divisió per 16</a:t>
            </a:r>
            <a:endParaRPr b="0" lang="ca-ES-valencia" sz="2000" spc="-1" strike="noStrike">
              <a:latin typeface="Arial"/>
            </a:endParaRPr>
          </a:p>
        </p:txBody>
      </p:sp>
      <p:sp>
        <p:nvSpPr>
          <p:cNvPr id="353" name="Text 6"/>
          <p:cNvSpPr/>
          <p:nvPr/>
        </p:nvSpPr>
        <p:spPr>
          <a:xfrm>
            <a:off x="2492640" y="2233800"/>
            <a:ext cx="1116864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3b3535"/>
                </a:solidFill>
                <a:latin typeface="Roboto"/>
                <a:ea typeface="Roboto"/>
              </a:rPr>
              <a:t>Comencem dividint 123 entre 16. Obtenim un quocient de 7 i un residu d'11.</a:t>
            </a:r>
            <a:endParaRPr b="0" lang="ca-ES-valencia" sz="1700" spc="-1" strike="noStrike">
              <a:latin typeface="Arial"/>
            </a:endParaRPr>
          </a:p>
        </p:txBody>
      </p:sp>
      <p:sp>
        <p:nvSpPr>
          <p:cNvPr id="354" name="Shape 7"/>
          <p:cNvSpPr/>
          <p:nvPr/>
        </p:nvSpPr>
        <p:spPr>
          <a:xfrm>
            <a:off x="1509840" y="3492000"/>
            <a:ext cx="761760" cy="30240"/>
          </a:xfrm>
          <a:prstGeom prst="roundRect">
            <a:avLst>
              <a:gd name="adj" fmla="val 107150"/>
            </a:avLst>
          </a:prstGeom>
          <a:solidFill>
            <a:srgbClr val="d9ce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Shape 8"/>
          <p:cNvSpPr/>
          <p:nvPr/>
        </p:nvSpPr>
        <p:spPr>
          <a:xfrm>
            <a:off x="1050480" y="3262320"/>
            <a:ext cx="489600" cy="48960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Text 9"/>
          <p:cNvSpPr/>
          <p:nvPr/>
        </p:nvSpPr>
        <p:spPr>
          <a:xfrm>
            <a:off x="1211040" y="3353760"/>
            <a:ext cx="16812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3b3535"/>
                </a:solidFill>
                <a:latin typeface="Red Hat Text"/>
                <a:ea typeface="Red Hat Text"/>
              </a:rPr>
              <a:t>2</a:t>
            </a:r>
            <a:endParaRPr b="0" lang="ca-ES-valencia" sz="2400" spc="-1" strike="noStrike">
              <a:latin typeface="Arial"/>
            </a:endParaRPr>
          </a:p>
        </p:txBody>
      </p:sp>
      <p:sp>
        <p:nvSpPr>
          <p:cNvPr id="357" name="Text 10"/>
          <p:cNvSpPr/>
          <p:nvPr/>
        </p:nvSpPr>
        <p:spPr>
          <a:xfrm>
            <a:off x="2492640" y="3235320"/>
            <a:ext cx="340848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3b3535"/>
                </a:solidFill>
                <a:latin typeface="Red Hat Text"/>
                <a:ea typeface="Red Hat Text"/>
              </a:rPr>
              <a:t>Pas 2: Conversió del Quocient</a:t>
            </a:r>
            <a:endParaRPr b="0" lang="ca-ES-valencia" sz="2000" spc="-1" strike="noStrike">
              <a:latin typeface="Arial"/>
            </a:endParaRPr>
          </a:p>
        </p:txBody>
      </p:sp>
      <p:sp>
        <p:nvSpPr>
          <p:cNvPr id="358" name="Text 11"/>
          <p:cNvSpPr/>
          <p:nvPr/>
        </p:nvSpPr>
        <p:spPr>
          <a:xfrm>
            <a:off x="2492640" y="3685680"/>
            <a:ext cx="1116864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3b3535"/>
                </a:solidFill>
                <a:latin typeface="Roboto"/>
                <a:ea typeface="Roboto"/>
              </a:rPr>
              <a:t>El quocient 7 es manté igual en hexadecimal, ja que és menor que 16. Sinó continuaríem dividint-lo.</a:t>
            </a:r>
            <a:endParaRPr b="0" lang="ca-ES-valencia" sz="1700" spc="-1" strike="noStrike">
              <a:latin typeface="Arial"/>
            </a:endParaRPr>
          </a:p>
        </p:txBody>
      </p:sp>
      <p:sp>
        <p:nvSpPr>
          <p:cNvPr id="359" name="Text 12"/>
          <p:cNvSpPr/>
          <p:nvPr/>
        </p:nvSpPr>
        <p:spPr>
          <a:xfrm>
            <a:off x="2492640" y="4164840"/>
            <a:ext cx="1116864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3b3535"/>
                </a:solidFill>
                <a:latin typeface="Roboto"/>
                <a:ea typeface="Roboto"/>
              </a:rPr>
              <a:t>Serà el dígit major hexadecimal</a:t>
            </a:r>
            <a:endParaRPr b="0" lang="ca-ES-valencia" sz="1700" spc="-1" strike="noStrike">
              <a:latin typeface="Arial"/>
            </a:endParaRPr>
          </a:p>
        </p:txBody>
      </p:sp>
      <p:sp>
        <p:nvSpPr>
          <p:cNvPr id="360" name="Shape 13"/>
          <p:cNvSpPr/>
          <p:nvPr/>
        </p:nvSpPr>
        <p:spPr>
          <a:xfrm>
            <a:off x="1509840" y="5423040"/>
            <a:ext cx="761760" cy="30240"/>
          </a:xfrm>
          <a:prstGeom prst="roundRect">
            <a:avLst>
              <a:gd name="adj" fmla="val 107150"/>
            </a:avLst>
          </a:prstGeom>
          <a:solidFill>
            <a:srgbClr val="d9ce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Shape 14"/>
          <p:cNvSpPr/>
          <p:nvPr/>
        </p:nvSpPr>
        <p:spPr>
          <a:xfrm>
            <a:off x="1050480" y="5193360"/>
            <a:ext cx="489600" cy="48960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Text 15"/>
          <p:cNvSpPr/>
          <p:nvPr/>
        </p:nvSpPr>
        <p:spPr>
          <a:xfrm>
            <a:off x="1205280" y="5284440"/>
            <a:ext cx="17964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3b3535"/>
                </a:solidFill>
                <a:latin typeface="Red Hat Text"/>
                <a:ea typeface="Red Hat Text"/>
              </a:rPr>
              <a:t>3</a:t>
            </a:r>
            <a:endParaRPr b="0" lang="ca-ES-valencia" sz="2400" spc="-1" strike="noStrike">
              <a:latin typeface="Arial"/>
            </a:endParaRPr>
          </a:p>
        </p:txBody>
      </p:sp>
      <p:sp>
        <p:nvSpPr>
          <p:cNvPr id="363" name="Text 16"/>
          <p:cNvSpPr/>
          <p:nvPr/>
        </p:nvSpPr>
        <p:spPr>
          <a:xfrm>
            <a:off x="2492640" y="5166000"/>
            <a:ext cx="3123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3b3535"/>
                </a:solidFill>
                <a:latin typeface="Red Hat Text"/>
                <a:ea typeface="Red Hat Text"/>
              </a:rPr>
              <a:t>Pas 3: Conversió del Residu</a:t>
            </a:r>
            <a:endParaRPr b="0" lang="ca-ES-valencia" sz="2000" spc="-1" strike="noStrike">
              <a:latin typeface="Arial"/>
            </a:endParaRPr>
          </a:p>
        </p:txBody>
      </p:sp>
      <p:sp>
        <p:nvSpPr>
          <p:cNvPr id="364" name="Text 17"/>
          <p:cNvSpPr/>
          <p:nvPr/>
        </p:nvSpPr>
        <p:spPr>
          <a:xfrm>
            <a:off x="2492640" y="5616720"/>
            <a:ext cx="1116864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3b3535"/>
                </a:solidFill>
                <a:latin typeface="Roboto"/>
                <a:ea typeface="Roboto"/>
              </a:rPr>
              <a:t>El residu 11 es converteix a 'B' en hexadecimal. En base 16 tenim 16 símbols:0-9, A-F</a:t>
            </a:r>
            <a:endParaRPr b="0" lang="ca-ES-valencia" sz="1700" spc="-1" strike="noStrike">
              <a:latin typeface="Arial"/>
            </a:endParaRPr>
          </a:p>
        </p:txBody>
      </p:sp>
      <p:sp>
        <p:nvSpPr>
          <p:cNvPr id="365" name="Shape 18"/>
          <p:cNvSpPr/>
          <p:nvPr/>
        </p:nvSpPr>
        <p:spPr>
          <a:xfrm>
            <a:off x="1509840" y="6874920"/>
            <a:ext cx="761760" cy="30240"/>
          </a:xfrm>
          <a:prstGeom prst="roundRect">
            <a:avLst>
              <a:gd name="adj" fmla="val 107150"/>
            </a:avLst>
          </a:prstGeom>
          <a:solidFill>
            <a:srgbClr val="d9ce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Shape 19"/>
          <p:cNvSpPr/>
          <p:nvPr/>
        </p:nvSpPr>
        <p:spPr>
          <a:xfrm>
            <a:off x="1050480" y="6645240"/>
            <a:ext cx="489600" cy="48960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Text 20"/>
          <p:cNvSpPr/>
          <p:nvPr/>
        </p:nvSpPr>
        <p:spPr>
          <a:xfrm>
            <a:off x="1200240" y="6736680"/>
            <a:ext cx="18972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3b3535"/>
                </a:solidFill>
                <a:latin typeface="Red Hat Text"/>
                <a:ea typeface="Red Hat Text"/>
              </a:rPr>
              <a:t>4</a:t>
            </a:r>
            <a:endParaRPr b="0" lang="ca-ES-valencia" sz="2400" spc="-1" strike="noStrike">
              <a:latin typeface="Arial"/>
            </a:endParaRPr>
          </a:p>
        </p:txBody>
      </p:sp>
      <p:sp>
        <p:nvSpPr>
          <p:cNvPr id="368" name="Text 21"/>
          <p:cNvSpPr/>
          <p:nvPr/>
        </p:nvSpPr>
        <p:spPr>
          <a:xfrm>
            <a:off x="2492640" y="6618240"/>
            <a:ext cx="25610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3b3535"/>
                </a:solidFill>
                <a:latin typeface="Red Hat Text"/>
                <a:ea typeface="Red Hat Text"/>
              </a:rPr>
              <a:t>Resultat Final</a:t>
            </a:r>
            <a:endParaRPr b="0" lang="ca-ES-valencia" sz="2000" spc="-1" strike="noStrike">
              <a:latin typeface="Arial"/>
            </a:endParaRPr>
          </a:p>
        </p:txBody>
      </p:sp>
      <p:sp>
        <p:nvSpPr>
          <p:cNvPr id="369" name="Text 22"/>
          <p:cNvSpPr/>
          <p:nvPr/>
        </p:nvSpPr>
        <p:spPr>
          <a:xfrm>
            <a:off x="2492640" y="7068600"/>
            <a:ext cx="1116864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3b3535"/>
                </a:solidFill>
                <a:latin typeface="Roboto"/>
                <a:ea typeface="Roboto"/>
              </a:rPr>
              <a:t>Combinant els resultats, obtenim '7B' com a representació hexadecimal del component roig 123.</a:t>
            </a:r>
            <a:endParaRPr b="0" lang="ca-ES-valencia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 0" descr="preencoded.png"/>
          <p:cNvPicPr/>
          <p:nvPr/>
        </p:nvPicPr>
        <p:blipFill>
          <a:blip r:embed="rId1"/>
          <a:stretch/>
        </p:blipFill>
        <p:spPr>
          <a:xfrm>
            <a:off x="10972800" y="0"/>
            <a:ext cx="3657240" cy="8232480"/>
          </a:xfrm>
          <a:prstGeom prst="rect">
            <a:avLst/>
          </a:prstGeom>
          <a:ln w="0">
            <a:noFill/>
          </a:ln>
        </p:spPr>
      </p:pic>
      <p:sp>
        <p:nvSpPr>
          <p:cNvPr id="371" name="Text 0"/>
          <p:cNvSpPr/>
          <p:nvPr/>
        </p:nvSpPr>
        <p:spPr>
          <a:xfrm>
            <a:off x="763200" y="599760"/>
            <a:ext cx="9446040" cy="12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1f1e1e"/>
                </a:solidFill>
                <a:latin typeface="Red Hat Text"/>
                <a:ea typeface="Red Hat Text"/>
              </a:rPr>
              <a:t>Conversió similar amb els Components Verd (G) i Blau (B)</a:t>
            </a:r>
            <a:endParaRPr b="0" lang="ca-ES-valencia" sz="4000" spc="-1" strike="noStrike">
              <a:latin typeface="Arial"/>
            </a:endParaRPr>
          </a:p>
        </p:txBody>
      </p:sp>
      <p:pic>
        <p:nvPicPr>
          <p:cNvPr id="372" name="Image 1" descr="preencoded.png"/>
          <p:cNvPicPr/>
          <p:nvPr/>
        </p:nvPicPr>
        <p:blipFill>
          <a:blip r:embed="rId2"/>
          <a:stretch/>
        </p:blipFill>
        <p:spPr>
          <a:xfrm>
            <a:off x="763200" y="2209680"/>
            <a:ext cx="1090080" cy="1744200"/>
          </a:xfrm>
          <a:prstGeom prst="rect">
            <a:avLst/>
          </a:prstGeom>
          <a:ln w="0">
            <a:noFill/>
          </a:ln>
        </p:spPr>
      </p:pic>
      <p:sp>
        <p:nvSpPr>
          <p:cNvPr id="373" name="Text 1"/>
          <p:cNvSpPr/>
          <p:nvPr/>
        </p:nvSpPr>
        <p:spPr>
          <a:xfrm>
            <a:off x="2180520" y="2427480"/>
            <a:ext cx="263124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3b3535"/>
                </a:solidFill>
                <a:latin typeface="Red Hat Text"/>
                <a:ea typeface="Red Hat Text"/>
              </a:rPr>
              <a:t>Conversió del Verd (17)</a:t>
            </a:r>
            <a:endParaRPr b="0" lang="ca-ES-valencia" sz="2000" spc="-1" strike="noStrike">
              <a:latin typeface="Arial"/>
            </a:endParaRPr>
          </a:p>
        </p:txBody>
      </p:sp>
      <p:sp>
        <p:nvSpPr>
          <p:cNvPr id="374" name="Text 2"/>
          <p:cNvSpPr/>
          <p:nvPr/>
        </p:nvSpPr>
        <p:spPr>
          <a:xfrm>
            <a:off x="2180520" y="2878920"/>
            <a:ext cx="802872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3b3535"/>
                </a:solidFill>
                <a:latin typeface="Roboto"/>
                <a:ea typeface="Roboto"/>
              </a:rPr>
              <a:t>Per al component verd, dividim 17 entre 16. Obtenim un quocient d'1 i un residu d'1. En hexadecimal, això es representa com '11'. </a:t>
            </a:r>
            <a:endParaRPr b="0" lang="ca-ES-valencia" sz="1700" spc="-1" strike="noStrike">
              <a:latin typeface="Arial"/>
            </a:endParaRPr>
          </a:p>
        </p:txBody>
      </p:sp>
      <p:pic>
        <p:nvPicPr>
          <p:cNvPr id="375" name="Image 2" descr="preencoded.png"/>
          <p:cNvPicPr/>
          <p:nvPr/>
        </p:nvPicPr>
        <p:blipFill>
          <a:blip r:embed="rId3"/>
          <a:stretch/>
        </p:blipFill>
        <p:spPr>
          <a:xfrm>
            <a:off x="763200" y="3954240"/>
            <a:ext cx="1090080" cy="1744200"/>
          </a:xfrm>
          <a:prstGeom prst="rect">
            <a:avLst/>
          </a:prstGeom>
          <a:ln w="0">
            <a:noFill/>
          </a:ln>
        </p:spPr>
      </p:pic>
      <p:sp>
        <p:nvSpPr>
          <p:cNvPr id="376" name="Text 3"/>
          <p:cNvSpPr/>
          <p:nvPr/>
        </p:nvSpPr>
        <p:spPr>
          <a:xfrm>
            <a:off x="2180520" y="4172040"/>
            <a:ext cx="266472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3b3535"/>
                </a:solidFill>
                <a:latin typeface="Red Hat Text"/>
                <a:ea typeface="Red Hat Text"/>
              </a:rPr>
              <a:t>Conversió del Blau (22)</a:t>
            </a:r>
            <a:endParaRPr b="0" lang="ca-ES-valencia" sz="2000" spc="-1" strike="noStrike">
              <a:latin typeface="Arial"/>
            </a:endParaRPr>
          </a:p>
        </p:txBody>
      </p:sp>
      <p:sp>
        <p:nvSpPr>
          <p:cNvPr id="377" name="Text 4"/>
          <p:cNvSpPr/>
          <p:nvPr/>
        </p:nvSpPr>
        <p:spPr>
          <a:xfrm>
            <a:off x="2180520" y="4623480"/>
            <a:ext cx="802872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3b3535"/>
                </a:solidFill>
                <a:latin typeface="Roboto"/>
                <a:ea typeface="Roboto"/>
              </a:rPr>
              <a:t>Pel component blau, 22 dividit entre 16 dóna un quocient d'1 i un residu de 6. En hexadecimal, això es converteix en '16'.</a:t>
            </a:r>
            <a:endParaRPr b="0" lang="ca-ES-valencia" sz="1700" spc="-1" strike="noStrike">
              <a:latin typeface="Arial"/>
            </a:endParaRPr>
          </a:p>
        </p:txBody>
      </p:sp>
      <p:pic>
        <p:nvPicPr>
          <p:cNvPr id="378" name="Image 3" descr="preencoded.png"/>
          <p:cNvPicPr/>
          <p:nvPr/>
        </p:nvPicPr>
        <p:blipFill>
          <a:blip r:embed="rId4"/>
          <a:stretch/>
        </p:blipFill>
        <p:spPr>
          <a:xfrm>
            <a:off x="763200" y="5698800"/>
            <a:ext cx="1090080" cy="1933920"/>
          </a:xfrm>
          <a:prstGeom prst="rect">
            <a:avLst/>
          </a:prstGeom>
          <a:ln w="0">
            <a:noFill/>
          </a:ln>
        </p:spPr>
      </p:pic>
      <p:sp>
        <p:nvSpPr>
          <p:cNvPr id="379" name="Text 5"/>
          <p:cNvSpPr/>
          <p:nvPr/>
        </p:nvSpPr>
        <p:spPr>
          <a:xfrm>
            <a:off x="2180520" y="5916960"/>
            <a:ext cx="256536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3b3535"/>
                </a:solidFill>
                <a:latin typeface="Red Hat Text"/>
                <a:ea typeface="Red Hat Text"/>
              </a:rPr>
              <a:t>Combinació Final</a:t>
            </a:r>
            <a:endParaRPr b="0" lang="ca-ES-valencia" sz="2000" spc="-1" strike="noStrike">
              <a:latin typeface="Arial"/>
            </a:endParaRPr>
          </a:p>
        </p:txBody>
      </p:sp>
      <p:sp>
        <p:nvSpPr>
          <p:cNvPr id="380" name="Text 6"/>
          <p:cNvSpPr/>
          <p:nvPr/>
        </p:nvSpPr>
        <p:spPr>
          <a:xfrm>
            <a:off x="2180520" y="6368040"/>
            <a:ext cx="8028720" cy="10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3b3535"/>
                </a:solidFill>
                <a:latin typeface="Roboto"/>
                <a:ea typeface="Roboto"/>
              </a:rPr>
              <a:t>Unint els resultats dels tres components, obtenim el valor hexadecimal complet: #7B1116. L' hexadecimal encapsula els tres valors RGB en una expressió de sis símbols hexadecimals. En decimals eren 7 símbols però podrien ser fins a 9 </a:t>
            </a:r>
            <a:endParaRPr b="0" lang="ca-ES-valencia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 0" descr="preencoded.png"/>
          <p:cNvPicPr/>
          <p:nvPr/>
        </p:nvPicPr>
        <p:blipFill>
          <a:blip r:embed="rId1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382" name="Text 0"/>
          <p:cNvSpPr/>
          <p:nvPr/>
        </p:nvSpPr>
        <p:spPr>
          <a:xfrm>
            <a:off x="864000" y="1879200"/>
            <a:ext cx="906336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700"/>
              </a:lnSpc>
              <a:buNone/>
              <a:tabLst>
                <a:tab algn="l" pos="0"/>
              </a:tabLst>
            </a:pPr>
            <a:r>
              <a:rPr b="0" lang="en-US" sz="4550" spc="-1" strike="noStrike">
                <a:solidFill>
                  <a:srgbClr val="1f1e1e"/>
                </a:solidFill>
                <a:latin typeface="Red Hat Text"/>
                <a:ea typeface="Red Hat Text"/>
              </a:rPr>
              <a:t>Interpretació del Codi Hexadecimal</a:t>
            </a:r>
            <a:endParaRPr b="0" lang="ca-ES-valencia" sz="4550" spc="-1" strike="noStrike">
              <a:latin typeface="Arial"/>
            </a:endParaRPr>
          </a:p>
        </p:txBody>
      </p:sp>
      <p:sp>
        <p:nvSpPr>
          <p:cNvPr id="383" name="Shape 1"/>
          <p:cNvSpPr/>
          <p:nvPr/>
        </p:nvSpPr>
        <p:spPr>
          <a:xfrm>
            <a:off x="864000" y="2975400"/>
            <a:ext cx="4498560" cy="3375000"/>
          </a:xfrm>
          <a:prstGeom prst="roundRect">
            <a:avLst>
              <a:gd name="adj" fmla="val 1097"/>
            </a:avLst>
          </a:prstGeom>
          <a:solidFill>
            <a:srgbClr val="f3e8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Text 2"/>
          <p:cNvSpPr/>
          <p:nvPr/>
        </p:nvSpPr>
        <p:spPr>
          <a:xfrm>
            <a:off x="1110960" y="3222360"/>
            <a:ext cx="2904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3b3535"/>
                </a:solidFill>
                <a:latin typeface="Red Hat Text"/>
                <a:ea typeface="Red Hat Text"/>
              </a:rPr>
              <a:t>Estructura del Codi</a:t>
            </a:r>
            <a:endParaRPr b="0" lang="ca-ES-valencia" sz="2250" spc="-1" strike="noStrike">
              <a:latin typeface="Arial"/>
            </a:endParaRPr>
          </a:p>
        </p:txBody>
      </p:sp>
      <p:sp>
        <p:nvSpPr>
          <p:cNvPr id="385" name="Text 3"/>
          <p:cNvSpPr/>
          <p:nvPr/>
        </p:nvSpPr>
        <p:spPr>
          <a:xfrm>
            <a:off x="1110960" y="3733560"/>
            <a:ext cx="4005000" cy="23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El codi #7B1116 es divideix en tres parells de dígits: 7B (roig), 11 (verd), i 16 (blau). Cada parell representa la intensitat del color corresponent en una escala de 00 a FF (0 a 255 en decimal).</a:t>
            </a:r>
            <a:endParaRPr b="0" lang="ca-ES-valencia" sz="1900" spc="-1" strike="noStrike">
              <a:latin typeface="Arial"/>
            </a:endParaRPr>
          </a:p>
        </p:txBody>
      </p:sp>
      <p:sp>
        <p:nvSpPr>
          <p:cNvPr id="386" name="Shape 4"/>
          <p:cNvSpPr/>
          <p:nvPr/>
        </p:nvSpPr>
        <p:spPr>
          <a:xfrm>
            <a:off x="5609880" y="2975400"/>
            <a:ext cx="4498560" cy="3375000"/>
          </a:xfrm>
          <a:prstGeom prst="roundRect">
            <a:avLst>
              <a:gd name="adj" fmla="val 1097"/>
            </a:avLst>
          </a:prstGeom>
          <a:solidFill>
            <a:srgbClr val="f3e8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ext 5"/>
          <p:cNvSpPr/>
          <p:nvPr/>
        </p:nvSpPr>
        <p:spPr>
          <a:xfrm>
            <a:off x="5856840" y="3222360"/>
            <a:ext cx="29167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3b3535"/>
                </a:solidFill>
                <a:latin typeface="Red Hat Text"/>
                <a:ea typeface="Red Hat Text"/>
              </a:rPr>
              <a:t>Aplicacions Pràctiques</a:t>
            </a:r>
            <a:endParaRPr b="0" lang="ca-ES-valencia" sz="2250" spc="-1" strike="noStrike">
              <a:latin typeface="Arial"/>
            </a:endParaRPr>
          </a:p>
        </p:txBody>
      </p:sp>
      <p:sp>
        <p:nvSpPr>
          <p:cNvPr id="388" name="Text 6"/>
          <p:cNvSpPr/>
          <p:nvPr/>
        </p:nvSpPr>
        <p:spPr>
          <a:xfrm>
            <a:off x="5856840" y="3733560"/>
            <a:ext cx="400500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Per al disseny web i gràfic, aquest codi es pot utilitzar directament en llenguatges i programes</a:t>
            </a:r>
            <a:endParaRPr b="0" lang="ca-ES-valencia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390" name="Text 0"/>
          <p:cNvSpPr/>
          <p:nvPr/>
        </p:nvSpPr>
        <p:spPr>
          <a:xfrm>
            <a:off x="4521600" y="850320"/>
            <a:ext cx="9244440" cy="14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700"/>
              </a:lnSpc>
              <a:buNone/>
              <a:tabLst>
                <a:tab algn="l" pos="0"/>
              </a:tabLst>
            </a:pPr>
            <a:r>
              <a:rPr b="0" lang="en-US" sz="4550" spc="-1" strike="noStrike">
                <a:solidFill>
                  <a:srgbClr val="1f1e1e"/>
                </a:solidFill>
                <a:latin typeface="Red Hat Text"/>
                <a:ea typeface="Red Hat Text"/>
              </a:rPr>
              <a:t>Conversió d'Hexadecimal a Binari: Conceptes Bàsics</a:t>
            </a:r>
            <a:endParaRPr b="0" lang="ca-ES-valencia" sz="4550" spc="-1" strike="noStrike">
              <a:latin typeface="Arial"/>
            </a:endParaRPr>
          </a:p>
        </p:txBody>
      </p:sp>
      <p:sp>
        <p:nvSpPr>
          <p:cNvPr id="391" name="Shape 1"/>
          <p:cNvSpPr/>
          <p:nvPr/>
        </p:nvSpPr>
        <p:spPr>
          <a:xfrm>
            <a:off x="4521600" y="2950560"/>
            <a:ext cx="555120" cy="5551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Text 2"/>
          <p:cNvSpPr/>
          <p:nvPr/>
        </p:nvSpPr>
        <p:spPr>
          <a:xfrm>
            <a:off x="4745880" y="3053880"/>
            <a:ext cx="10656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3b3535"/>
                </a:solidFill>
                <a:latin typeface="Red Hat Text"/>
                <a:ea typeface="Red Hat Text"/>
              </a:rPr>
              <a:t>1</a:t>
            </a:r>
            <a:endParaRPr b="0" lang="ca-ES-valencia" sz="2700" spc="-1" strike="noStrike">
              <a:latin typeface="Arial"/>
            </a:endParaRPr>
          </a:p>
        </p:txBody>
      </p:sp>
      <p:sp>
        <p:nvSpPr>
          <p:cNvPr id="393" name="Text 3"/>
          <p:cNvSpPr/>
          <p:nvPr/>
        </p:nvSpPr>
        <p:spPr>
          <a:xfrm>
            <a:off x="5324040" y="2950560"/>
            <a:ext cx="369648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3b3535"/>
                </a:solidFill>
                <a:latin typeface="Red Hat Text"/>
                <a:ea typeface="Red Hat Text"/>
              </a:rPr>
              <a:t>Relació entre Hexadecimal i Binari</a:t>
            </a:r>
            <a:endParaRPr b="0" lang="ca-ES-valencia" sz="2250" spc="-1" strike="noStrike">
              <a:latin typeface="Arial"/>
            </a:endParaRPr>
          </a:p>
        </p:txBody>
      </p:sp>
      <p:sp>
        <p:nvSpPr>
          <p:cNvPr id="394" name="Text 4"/>
          <p:cNvSpPr/>
          <p:nvPr/>
        </p:nvSpPr>
        <p:spPr>
          <a:xfrm>
            <a:off x="5324040" y="3825000"/>
            <a:ext cx="369648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Cada dígit hexadecimal es pot representar amb quatre dígits binaris. </a:t>
            </a:r>
            <a:endParaRPr b="0" lang="ca-ES-valencia" sz="1900" spc="-1" strike="noStrike">
              <a:latin typeface="Arial"/>
            </a:endParaRPr>
          </a:p>
        </p:txBody>
      </p:sp>
      <p:sp>
        <p:nvSpPr>
          <p:cNvPr id="395" name="Text 5"/>
          <p:cNvSpPr/>
          <p:nvPr/>
        </p:nvSpPr>
        <p:spPr>
          <a:xfrm>
            <a:off x="5324040" y="5158080"/>
            <a:ext cx="369648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Això fa que la conversió siga directa.</a:t>
            </a:r>
            <a:endParaRPr b="0" lang="ca-ES-valencia" sz="1900" spc="-1" strike="noStrike">
              <a:latin typeface="Arial"/>
            </a:endParaRPr>
          </a:p>
        </p:txBody>
      </p:sp>
      <p:sp>
        <p:nvSpPr>
          <p:cNvPr id="396" name="Shape 6"/>
          <p:cNvSpPr/>
          <p:nvPr/>
        </p:nvSpPr>
        <p:spPr>
          <a:xfrm>
            <a:off x="9267480" y="2950560"/>
            <a:ext cx="555120" cy="5551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Text 7"/>
          <p:cNvSpPr/>
          <p:nvPr/>
        </p:nvSpPr>
        <p:spPr>
          <a:xfrm>
            <a:off x="9449640" y="3053880"/>
            <a:ext cx="19044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3b3535"/>
                </a:solidFill>
                <a:latin typeface="Red Hat Text"/>
                <a:ea typeface="Red Hat Text"/>
              </a:rPr>
              <a:t>2</a:t>
            </a:r>
            <a:endParaRPr b="0" lang="ca-ES-valencia" sz="2700" spc="-1" strike="noStrike">
              <a:latin typeface="Arial"/>
            </a:endParaRPr>
          </a:p>
        </p:txBody>
      </p:sp>
      <p:sp>
        <p:nvSpPr>
          <p:cNvPr id="398" name="Text 8"/>
          <p:cNvSpPr/>
          <p:nvPr/>
        </p:nvSpPr>
        <p:spPr>
          <a:xfrm>
            <a:off x="10069560" y="2950560"/>
            <a:ext cx="34740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3b3535"/>
                </a:solidFill>
                <a:latin typeface="Red Hat Text"/>
                <a:ea typeface="Red Hat Text"/>
              </a:rPr>
              <a:t>Importància en Informàtica</a:t>
            </a:r>
            <a:endParaRPr b="0" lang="ca-ES-valencia" sz="2250" spc="-1" strike="noStrike">
              <a:latin typeface="Arial"/>
            </a:endParaRPr>
          </a:p>
        </p:txBody>
      </p:sp>
      <p:sp>
        <p:nvSpPr>
          <p:cNvPr id="399" name="Text 9"/>
          <p:cNvSpPr/>
          <p:nvPr/>
        </p:nvSpPr>
        <p:spPr>
          <a:xfrm>
            <a:off x="10069560" y="3461760"/>
            <a:ext cx="369648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La conversió a binari és crucial en informàtica, ja que els ordinadors operen amb dades binàries. </a:t>
            </a:r>
            <a:endParaRPr b="0" lang="ca-ES-valencia" sz="1900" spc="-1" strike="noStrike">
              <a:latin typeface="Arial"/>
            </a:endParaRPr>
          </a:p>
        </p:txBody>
      </p:sp>
      <p:sp>
        <p:nvSpPr>
          <p:cNvPr id="400" name="Shape 10"/>
          <p:cNvSpPr/>
          <p:nvPr/>
        </p:nvSpPr>
        <p:spPr>
          <a:xfrm>
            <a:off x="4521600" y="6472800"/>
            <a:ext cx="555120" cy="5551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Text 11"/>
          <p:cNvSpPr/>
          <p:nvPr/>
        </p:nvSpPr>
        <p:spPr>
          <a:xfrm>
            <a:off x="4697280" y="6576120"/>
            <a:ext cx="20412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3b3535"/>
                </a:solidFill>
                <a:latin typeface="Red Hat Text"/>
                <a:ea typeface="Red Hat Text"/>
              </a:rPr>
              <a:t>3</a:t>
            </a:r>
            <a:endParaRPr b="0" lang="ca-ES-valencia" sz="2700" spc="-1" strike="noStrike">
              <a:latin typeface="Arial"/>
            </a:endParaRPr>
          </a:p>
        </p:txBody>
      </p:sp>
      <p:sp>
        <p:nvSpPr>
          <p:cNvPr id="402" name="Text 12"/>
          <p:cNvSpPr/>
          <p:nvPr/>
        </p:nvSpPr>
        <p:spPr>
          <a:xfrm>
            <a:off x="5324040" y="6472800"/>
            <a:ext cx="2904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3b3535"/>
                </a:solidFill>
                <a:latin typeface="Red Hat Text"/>
                <a:ea typeface="Red Hat Text"/>
              </a:rPr>
              <a:t>Procés de Conversió</a:t>
            </a:r>
            <a:endParaRPr b="0" lang="ca-ES-valencia" sz="2250" spc="-1" strike="noStrike">
              <a:latin typeface="Arial"/>
            </a:endParaRPr>
          </a:p>
        </p:txBody>
      </p:sp>
      <p:sp>
        <p:nvSpPr>
          <p:cNvPr id="403" name="Text 13"/>
          <p:cNvSpPr/>
          <p:nvPr/>
        </p:nvSpPr>
        <p:spPr>
          <a:xfrm>
            <a:off x="5324040" y="6984000"/>
            <a:ext cx="8442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3b3535"/>
                </a:solidFill>
                <a:latin typeface="Roboto"/>
                <a:ea typeface="Roboto"/>
              </a:rPr>
              <a:t>Convertir cada dígit hexadecimal al seu equivalent de 4 bits.</a:t>
            </a:r>
            <a:endParaRPr b="0" lang="ca-ES-valencia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405" name="Text 0"/>
          <p:cNvSpPr/>
          <p:nvPr/>
        </p:nvSpPr>
        <p:spPr>
          <a:xfrm>
            <a:off x="4362120" y="668520"/>
            <a:ext cx="5661720" cy="5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649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1f1e1e"/>
                </a:solidFill>
                <a:latin typeface="Red Hat Text"/>
                <a:ea typeface="Red Hat Text"/>
              </a:rPr>
              <a:t>Convertint #7B1116 a Binari</a:t>
            </a:r>
            <a:endParaRPr b="0" lang="ca-ES-valencia" sz="3700" spc="-1" strike="noStrike">
              <a:latin typeface="Arial"/>
            </a:endParaRPr>
          </a:p>
        </p:txBody>
      </p:sp>
      <p:sp>
        <p:nvSpPr>
          <p:cNvPr id="406" name="Shape 1"/>
          <p:cNvSpPr/>
          <p:nvPr/>
        </p:nvSpPr>
        <p:spPr>
          <a:xfrm>
            <a:off x="4362120" y="1562040"/>
            <a:ext cx="9563760" cy="5998680"/>
          </a:xfrm>
          <a:prstGeom prst="roundRect">
            <a:avLst>
              <a:gd name="adj" fmla="val 503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Shape 2"/>
          <p:cNvSpPr/>
          <p:nvPr/>
        </p:nvSpPr>
        <p:spPr>
          <a:xfrm>
            <a:off x="4369680" y="1569960"/>
            <a:ext cx="9547560" cy="5785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Text 3"/>
          <p:cNvSpPr/>
          <p:nvPr/>
        </p:nvSpPr>
        <p:spPr>
          <a:xfrm>
            <a:off x="4572000" y="1698120"/>
            <a:ext cx="277560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Hex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09" name="Text 4"/>
          <p:cNvSpPr/>
          <p:nvPr/>
        </p:nvSpPr>
        <p:spPr>
          <a:xfrm>
            <a:off x="7758000" y="1698120"/>
            <a:ext cx="27716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Binari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10" name="Text 5"/>
          <p:cNvSpPr/>
          <p:nvPr/>
        </p:nvSpPr>
        <p:spPr>
          <a:xfrm>
            <a:off x="10940040" y="1698120"/>
            <a:ext cx="277560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Explicació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11" name="Shape 6"/>
          <p:cNvSpPr/>
          <p:nvPr/>
        </p:nvSpPr>
        <p:spPr>
          <a:xfrm>
            <a:off x="4369680" y="2148480"/>
            <a:ext cx="9547560" cy="9003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Text 7"/>
          <p:cNvSpPr/>
          <p:nvPr/>
        </p:nvSpPr>
        <p:spPr>
          <a:xfrm>
            <a:off x="4572000" y="2277000"/>
            <a:ext cx="277560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7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13" name="Text 8"/>
          <p:cNvSpPr/>
          <p:nvPr/>
        </p:nvSpPr>
        <p:spPr>
          <a:xfrm>
            <a:off x="7758000" y="2277000"/>
            <a:ext cx="27716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0111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14" name="Text 9"/>
          <p:cNvSpPr/>
          <p:nvPr/>
        </p:nvSpPr>
        <p:spPr>
          <a:xfrm>
            <a:off x="10940040" y="2277000"/>
            <a:ext cx="277560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7 en hexadecimal es converteix a 0111 en binari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15" name="Shape 10"/>
          <p:cNvSpPr/>
          <p:nvPr/>
        </p:nvSpPr>
        <p:spPr>
          <a:xfrm>
            <a:off x="4369680" y="3049560"/>
            <a:ext cx="9547560" cy="9003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Text 11"/>
          <p:cNvSpPr/>
          <p:nvPr/>
        </p:nvSpPr>
        <p:spPr>
          <a:xfrm>
            <a:off x="4572000" y="3177720"/>
            <a:ext cx="277560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B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17" name="Text 12"/>
          <p:cNvSpPr/>
          <p:nvPr/>
        </p:nvSpPr>
        <p:spPr>
          <a:xfrm>
            <a:off x="7758000" y="3177720"/>
            <a:ext cx="27716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1011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18" name="Text 13"/>
          <p:cNvSpPr/>
          <p:nvPr/>
        </p:nvSpPr>
        <p:spPr>
          <a:xfrm>
            <a:off x="10940040" y="3177720"/>
            <a:ext cx="277560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B (11 en decimal) es representa com 1011 en binari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19" name="Shape 14"/>
          <p:cNvSpPr/>
          <p:nvPr/>
        </p:nvSpPr>
        <p:spPr>
          <a:xfrm>
            <a:off x="4369680" y="3950280"/>
            <a:ext cx="9547560" cy="9003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Text 15"/>
          <p:cNvSpPr/>
          <p:nvPr/>
        </p:nvSpPr>
        <p:spPr>
          <a:xfrm>
            <a:off x="4572000" y="4078440"/>
            <a:ext cx="277560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1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21" name="Text 16"/>
          <p:cNvSpPr/>
          <p:nvPr/>
        </p:nvSpPr>
        <p:spPr>
          <a:xfrm>
            <a:off x="7758000" y="4078440"/>
            <a:ext cx="27716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0001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22" name="Text 17"/>
          <p:cNvSpPr/>
          <p:nvPr/>
        </p:nvSpPr>
        <p:spPr>
          <a:xfrm>
            <a:off x="10940040" y="4078440"/>
            <a:ext cx="277560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1 es converteix simplement a 0001 en binari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23" name="Shape 18"/>
          <p:cNvSpPr/>
          <p:nvPr/>
        </p:nvSpPr>
        <p:spPr>
          <a:xfrm>
            <a:off x="4369680" y="4851000"/>
            <a:ext cx="9547560" cy="9003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Text 19"/>
          <p:cNvSpPr/>
          <p:nvPr/>
        </p:nvSpPr>
        <p:spPr>
          <a:xfrm>
            <a:off x="4572000" y="4979520"/>
            <a:ext cx="277560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1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25" name="Text 20"/>
          <p:cNvSpPr/>
          <p:nvPr/>
        </p:nvSpPr>
        <p:spPr>
          <a:xfrm>
            <a:off x="7758000" y="4979520"/>
            <a:ext cx="27716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0001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26" name="Text 21"/>
          <p:cNvSpPr/>
          <p:nvPr/>
        </p:nvSpPr>
        <p:spPr>
          <a:xfrm>
            <a:off x="10940040" y="4979520"/>
            <a:ext cx="277560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Repetim el procés per al segon 1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27" name="Shape 22"/>
          <p:cNvSpPr/>
          <p:nvPr/>
        </p:nvSpPr>
        <p:spPr>
          <a:xfrm>
            <a:off x="4369680" y="5752080"/>
            <a:ext cx="9547560" cy="9003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Text 23"/>
          <p:cNvSpPr/>
          <p:nvPr/>
        </p:nvSpPr>
        <p:spPr>
          <a:xfrm>
            <a:off x="4572000" y="5880240"/>
            <a:ext cx="277560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1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29" name="Text 24"/>
          <p:cNvSpPr/>
          <p:nvPr/>
        </p:nvSpPr>
        <p:spPr>
          <a:xfrm>
            <a:off x="7758000" y="5880240"/>
            <a:ext cx="27716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0001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30" name="Text 25"/>
          <p:cNvSpPr/>
          <p:nvPr/>
        </p:nvSpPr>
        <p:spPr>
          <a:xfrm>
            <a:off x="10940040" y="5880240"/>
            <a:ext cx="277560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El tercer 1 segueix el mateix patró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31" name="Shape 26"/>
          <p:cNvSpPr/>
          <p:nvPr/>
        </p:nvSpPr>
        <p:spPr>
          <a:xfrm>
            <a:off x="4369680" y="6652800"/>
            <a:ext cx="9547560" cy="9003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Text 27"/>
          <p:cNvSpPr/>
          <p:nvPr/>
        </p:nvSpPr>
        <p:spPr>
          <a:xfrm>
            <a:off x="4572000" y="6780960"/>
            <a:ext cx="277560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6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33" name="Text 28"/>
          <p:cNvSpPr/>
          <p:nvPr/>
        </p:nvSpPr>
        <p:spPr>
          <a:xfrm>
            <a:off x="7758000" y="6780960"/>
            <a:ext cx="277164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0110</a:t>
            </a:r>
            <a:endParaRPr b="0" lang="ca-ES-valencia" sz="1550" spc="-1" strike="noStrike">
              <a:latin typeface="Arial"/>
            </a:endParaRPr>
          </a:p>
        </p:txBody>
      </p:sp>
      <p:sp>
        <p:nvSpPr>
          <p:cNvPr id="434" name="Text 29"/>
          <p:cNvSpPr/>
          <p:nvPr/>
        </p:nvSpPr>
        <p:spPr>
          <a:xfrm>
            <a:off x="10940040" y="6780960"/>
            <a:ext cx="2775600" cy="6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6 en hexadecimal es converteix a 0110 en binari</a:t>
            </a:r>
            <a:endParaRPr b="0" lang="ca-ES-valencia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36" name="Text 0"/>
          <p:cNvSpPr/>
          <p:nvPr/>
        </p:nvSpPr>
        <p:spPr>
          <a:xfrm>
            <a:off x="6019560" y="419040"/>
            <a:ext cx="7242480" cy="44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01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1f1e1e"/>
                </a:solidFill>
                <a:latin typeface="Red Hat Text"/>
                <a:ea typeface="Red Hat Text"/>
              </a:rPr>
              <a:t>Aplicacions i Importància en el Disseny Digital</a:t>
            </a:r>
            <a:endParaRPr b="0" lang="ca-ES-valencia" sz="2800" spc="-1" strike="noStrike">
              <a:latin typeface="Arial"/>
            </a:endParaRPr>
          </a:p>
        </p:txBody>
      </p:sp>
      <p:pic>
        <p:nvPicPr>
          <p:cNvPr id="437" name="Image 1" descr="preencoded.png"/>
          <p:cNvPicPr/>
          <p:nvPr/>
        </p:nvPicPr>
        <p:blipFill>
          <a:blip r:embed="rId2"/>
          <a:stretch/>
        </p:blipFill>
        <p:spPr>
          <a:xfrm>
            <a:off x="6019560" y="1095480"/>
            <a:ext cx="380520" cy="380520"/>
          </a:xfrm>
          <a:prstGeom prst="rect">
            <a:avLst/>
          </a:prstGeom>
          <a:ln w="0">
            <a:noFill/>
          </a:ln>
        </p:spPr>
      </p:pic>
      <p:sp>
        <p:nvSpPr>
          <p:cNvPr id="438" name="Text 1"/>
          <p:cNvSpPr/>
          <p:nvPr/>
        </p:nvSpPr>
        <p:spPr>
          <a:xfrm>
            <a:off x="6019560" y="1628640"/>
            <a:ext cx="1792080" cy="2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3b3535"/>
                </a:solidFill>
                <a:latin typeface="Red Hat Text"/>
                <a:ea typeface="Red Hat Text"/>
              </a:rPr>
              <a:t>Precisió en el Disseny</a:t>
            </a:r>
            <a:endParaRPr b="0" lang="ca-ES-valencia" sz="1400" spc="-1" strike="noStrike">
              <a:latin typeface="Arial"/>
            </a:endParaRPr>
          </a:p>
        </p:txBody>
      </p:sp>
      <p:sp>
        <p:nvSpPr>
          <p:cNvPr id="439" name="Text 2"/>
          <p:cNvSpPr/>
          <p:nvPr/>
        </p:nvSpPr>
        <p:spPr>
          <a:xfrm>
            <a:off x="6019560" y="1943640"/>
            <a:ext cx="80773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899"/>
              </a:lnSpc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3b3535"/>
                </a:solidFill>
                <a:latin typeface="Roboto"/>
                <a:ea typeface="Roboto"/>
              </a:rPr>
              <a:t>Entendre les conversions de color permet als dissenyadors treballar amb precisió, assegurant que els colors es reprodueixin exactament com es pretén en diferents plataformes i dispositius.</a:t>
            </a:r>
            <a:endParaRPr b="0" lang="ca-ES-valencia" sz="1150" spc="-1" strike="noStrike">
              <a:latin typeface="Arial"/>
            </a:endParaRPr>
          </a:p>
        </p:txBody>
      </p:sp>
      <p:pic>
        <p:nvPicPr>
          <p:cNvPr id="440" name="Image 2" descr="preencoded.png"/>
          <p:cNvPicPr/>
          <p:nvPr/>
        </p:nvPicPr>
        <p:blipFill>
          <a:blip r:embed="rId3"/>
          <a:stretch/>
        </p:blipFill>
        <p:spPr>
          <a:xfrm>
            <a:off x="6019560" y="2888280"/>
            <a:ext cx="380520" cy="380520"/>
          </a:xfrm>
          <a:prstGeom prst="rect">
            <a:avLst/>
          </a:prstGeom>
          <a:ln w="0">
            <a:noFill/>
          </a:ln>
        </p:spPr>
      </p:pic>
      <p:sp>
        <p:nvSpPr>
          <p:cNvPr id="441" name="Text 3"/>
          <p:cNvSpPr/>
          <p:nvPr/>
        </p:nvSpPr>
        <p:spPr>
          <a:xfrm>
            <a:off x="6019560" y="3421440"/>
            <a:ext cx="1792080" cy="2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3b3535"/>
                </a:solidFill>
                <a:latin typeface="Red Hat Text"/>
                <a:ea typeface="Red Hat Text"/>
              </a:rPr>
              <a:t>Optimització del Codi</a:t>
            </a:r>
            <a:endParaRPr b="0" lang="ca-ES-valencia" sz="1400" spc="-1" strike="noStrike">
              <a:latin typeface="Arial"/>
            </a:endParaRPr>
          </a:p>
        </p:txBody>
      </p:sp>
      <p:sp>
        <p:nvSpPr>
          <p:cNvPr id="442" name="Text 4"/>
          <p:cNvSpPr/>
          <p:nvPr/>
        </p:nvSpPr>
        <p:spPr>
          <a:xfrm>
            <a:off x="6019560" y="3736800"/>
            <a:ext cx="80773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899"/>
              </a:lnSpc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3b3535"/>
                </a:solidFill>
                <a:latin typeface="Roboto"/>
                <a:ea typeface="Roboto"/>
              </a:rPr>
              <a:t>Conèixer les representacions hexadecimals i binàries dels colors pot ajudar en l'optimització del codi, especialment en el desenvolupament de gràfics per a videojocs o aplicacions de baix nivell.</a:t>
            </a:r>
            <a:endParaRPr b="0" lang="ca-ES-valencia" sz="1150" spc="-1" strike="noStrike">
              <a:latin typeface="Arial"/>
            </a:endParaRPr>
          </a:p>
        </p:txBody>
      </p:sp>
      <p:pic>
        <p:nvPicPr>
          <p:cNvPr id="443" name="Image 3" descr="preencoded.png"/>
          <p:cNvPicPr/>
          <p:nvPr/>
        </p:nvPicPr>
        <p:blipFill>
          <a:blip r:embed="rId4"/>
          <a:stretch/>
        </p:blipFill>
        <p:spPr>
          <a:xfrm>
            <a:off x="6019560" y="4681440"/>
            <a:ext cx="380520" cy="380520"/>
          </a:xfrm>
          <a:prstGeom prst="rect">
            <a:avLst/>
          </a:prstGeom>
          <a:ln w="0">
            <a:noFill/>
          </a:ln>
        </p:spPr>
      </p:pic>
      <p:sp>
        <p:nvSpPr>
          <p:cNvPr id="444" name="Text 5"/>
          <p:cNvSpPr/>
          <p:nvPr/>
        </p:nvSpPr>
        <p:spPr>
          <a:xfrm>
            <a:off x="6019560" y="5214600"/>
            <a:ext cx="2372040" cy="2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3b3535"/>
                </a:solidFill>
                <a:latin typeface="Red Hat Text"/>
                <a:ea typeface="Red Hat Text"/>
              </a:rPr>
              <a:t>Compatibilitat entre Sistemes</a:t>
            </a:r>
            <a:endParaRPr b="0" lang="ca-ES-valencia" sz="1400" spc="-1" strike="noStrike">
              <a:latin typeface="Arial"/>
            </a:endParaRPr>
          </a:p>
        </p:txBody>
      </p:sp>
      <p:sp>
        <p:nvSpPr>
          <p:cNvPr id="445" name="Text 6"/>
          <p:cNvSpPr/>
          <p:nvPr/>
        </p:nvSpPr>
        <p:spPr>
          <a:xfrm>
            <a:off x="6019560" y="5529960"/>
            <a:ext cx="80773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899"/>
              </a:lnSpc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3b3535"/>
                </a:solidFill>
                <a:latin typeface="Roboto"/>
                <a:ea typeface="Roboto"/>
              </a:rPr>
              <a:t>La capacitat de convertir entre diferents representacions de color facilita la compatibilitat entre diferents sistemes i formats de fitxers, essencial en el disseny i desenvolupament multiplataforma.</a:t>
            </a:r>
            <a:endParaRPr b="0" lang="ca-ES-valencia" sz="1150" spc="-1" strike="noStrike">
              <a:latin typeface="Arial"/>
            </a:endParaRPr>
          </a:p>
        </p:txBody>
      </p:sp>
      <p:pic>
        <p:nvPicPr>
          <p:cNvPr id="446" name="Image 4" descr="preencoded.png"/>
          <p:cNvPicPr/>
          <p:nvPr/>
        </p:nvPicPr>
        <p:blipFill>
          <a:blip r:embed="rId5"/>
          <a:stretch/>
        </p:blipFill>
        <p:spPr>
          <a:xfrm>
            <a:off x="6019560" y="6474600"/>
            <a:ext cx="380520" cy="380520"/>
          </a:xfrm>
          <a:prstGeom prst="rect">
            <a:avLst/>
          </a:prstGeom>
          <a:ln w="0">
            <a:noFill/>
          </a:ln>
        </p:spPr>
      </p:pic>
      <p:sp>
        <p:nvSpPr>
          <p:cNvPr id="447" name="Text 7"/>
          <p:cNvSpPr/>
          <p:nvPr/>
        </p:nvSpPr>
        <p:spPr>
          <a:xfrm>
            <a:off x="6019560" y="7007760"/>
            <a:ext cx="1792080" cy="2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3b3535"/>
                </a:solidFill>
                <a:latin typeface="Red Hat Text"/>
                <a:ea typeface="Red Hat Text"/>
              </a:rPr>
              <a:t>Fonaments Tècnics</a:t>
            </a:r>
            <a:endParaRPr b="0" lang="ca-ES-valencia" sz="1400" spc="-1" strike="noStrike">
              <a:latin typeface="Arial"/>
            </a:endParaRPr>
          </a:p>
        </p:txBody>
      </p:sp>
      <p:sp>
        <p:nvSpPr>
          <p:cNvPr id="448" name="Text 8"/>
          <p:cNvSpPr/>
          <p:nvPr/>
        </p:nvSpPr>
        <p:spPr>
          <a:xfrm>
            <a:off x="6019560" y="7323120"/>
            <a:ext cx="80773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899"/>
              </a:lnSpc>
              <a:buNone/>
              <a:tabLst>
                <a:tab algn="l" pos="0"/>
              </a:tabLst>
            </a:pPr>
            <a:r>
              <a:rPr b="0" lang="en-US" sz="1150" spc="-1" strike="noStrike">
                <a:solidFill>
                  <a:srgbClr val="3b3535"/>
                </a:solidFill>
                <a:latin typeface="Roboto"/>
                <a:ea typeface="Roboto"/>
              </a:rPr>
              <a:t>Dominar aquestes conversions proporciona una base sòlida per entendre conceptes més avançats en gràfics per computador i processament d'imatges digitals.</a:t>
            </a:r>
            <a:endParaRPr b="0" lang="ca-ES-valencia" sz="1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2024-09-20T19:46:02Z</dcterms:created>
  <dc:creator>PptxGenJS</dc:creator>
  <dc:description/>
  <dc:language>ca-ES-valencia</dc:language>
  <cp:lastModifiedBy/>
  <dcterms:modified xsi:type="dcterms:W3CDTF">2024-09-20T21:51:52Z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